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26"/>
  </p:notesMasterIdLst>
  <p:sldIdLst>
    <p:sldId id="323" r:id="rId2"/>
    <p:sldId id="296" r:id="rId3"/>
    <p:sldId id="301" r:id="rId4"/>
    <p:sldId id="302" r:id="rId5"/>
    <p:sldId id="318" r:id="rId6"/>
    <p:sldId id="303" r:id="rId7"/>
    <p:sldId id="304" r:id="rId8"/>
    <p:sldId id="308" r:id="rId9"/>
    <p:sldId id="319" r:id="rId10"/>
    <p:sldId id="305" r:id="rId11"/>
    <p:sldId id="306" r:id="rId12"/>
    <p:sldId id="307" r:id="rId13"/>
    <p:sldId id="309" r:id="rId14"/>
    <p:sldId id="320" r:id="rId15"/>
    <p:sldId id="321" r:id="rId16"/>
    <p:sldId id="311" r:id="rId17"/>
    <p:sldId id="314" r:id="rId18"/>
    <p:sldId id="313" r:id="rId19"/>
    <p:sldId id="315" r:id="rId20"/>
    <p:sldId id="316" r:id="rId21"/>
    <p:sldId id="291" r:id="rId22"/>
    <p:sldId id="292" r:id="rId23"/>
    <p:sldId id="293" r:id="rId24"/>
    <p:sldId id="32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/>
    <p:restoredTop sz="73480"/>
  </p:normalViewPr>
  <p:slideViewPr>
    <p:cSldViewPr snapToGrid="0" snapToObjects="1">
      <p:cViewPr varScale="1">
        <p:scale>
          <a:sx n="129" d="100"/>
          <a:sy n="129" d="100"/>
        </p:scale>
        <p:origin x="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D7EAA-46A9-0B4B-9CD0-8DD953BDA02C}" type="datetimeFigureOut">
              <a:rPr lang="en-US" smtClean="0"/>
              <a:t>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A886A-8F8A-374F-B178-7ADF951A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62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“want” to do is immaterial, only what you “ought” to do which is defined by universal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7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professor as a grading </a:t>
            </a:r>
            <a:r>
              <a:rPr lang="en-US" dirty="0" err="1"/>
              <a:t>macine</a:t>
            </a:r>
            <a:r>
              <a:rPr lang="en-US" dirty="0"/>
              <a:t>, using person / people you plagiarized as a means of passing a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46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formulation one, If everyone broke stop signs, no one would stop at stop signs and stop signs would have no meaning. Logically inconsistent.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5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is no – perfect moral obligation not to steal, imperfect moral obligation to help those less fortunate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02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Kant's analysis, you can only know for sure you're doing the right 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acting against self interest, out of duty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If it's also in your interest, you can't be sure</a:t>
            </a:r>
          </a:p>
          <a:p>
            <a:endParaRPr lang="en-US" dirty="0"/>
          </a:p>
          <a:p>
            <a:r>
              <a:rPr lang="en-US" dirty="0"/>
              <a:t>Free will is just a means for you to do something wrong.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5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Perfect duties are those that, if generalized, would lead to logical inconsistencies.</a:t>
            </a:r>
          </a:p>
          <a:p>
            <a:endParaRPr lang="en-US" dirty="0"/>
          </a:p>
          <a:p>
            <a:r>
              <a:rPr lang="en-US" dirty="0"/>
              <a:t>Imperfect duties are, roughly, those that would violate your natural instincts but would not lead to a logically inconsistent world if generalized.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85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 position:</a:t>
            </a:r>
          </a:p>
          <a:p>
            <a:r>
              <a:rPr lang="en-US" dirty="0"/>
              <a:t>Accidentally killing people with new vaccine for HIV?</a:t>
            </a:r>
          </a:p>
          <a:p>
            <a:endParaRPr lang="en-US" dirty="0"/>
          </a:p>
          <a:p>
            <a:r>
              <a:rPr lang="en-US" dirty="0"/>
              <a:t>Therac-25 AECL folks were well-meaning in trying to produce a machine that eradicated tumorous cells?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1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6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Hypothetical example: If I want to buy a house, then I must work hard to make enough money for a </a:t>
            </a:r>
            <a:r>
              <a:rPr lang="en-US" dirty="0" err="1"/>
              <a:t>downpayment</a:t>
            </a:r>
            <a:r>
              <a:rPr lang="en-US" dirty="0"/>
              <a:t>.”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97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weasel out of duty / obligation with subjective considerations. Fully rejected utilitarianism.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20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4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breaking a promise:</a:t>
            </a:r>
          </a:p>
          <a:p>
            <a:endParaRPr lang="en-US" dirty="0"/>
          </a:p>
          <a:p>
            <a:r>
              <a:rPr lang="en-US" dirty="0"/>
              <a:t>If breaking a promise were universalized (everyone broke promises), no one would ever expect a promise to be kept, and therefore promises would have no meaning. Logical inconsistency.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4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two minutes to discuss amongst yourselves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4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beings have inherent value, according to Kant, because we can “rise above our instincts”.</a:t>
            </a:r>
          </a:p>
          <a:p>
            <a:endParaRPr lang="en-US" dirty="0"/>
          </a:p>
          <a:p>
            <a:r>
              <a:rPr lang="en-US" dirty="0"/>
              <a:t>Car keys have instrumental value.</a:t>
            </a:r>
          </a:p>
          <a:p>
            <a:endParaRPr lang="en-US" dirty="0"/>
          </a:p>
          <a:p>
            <a:r>
              <a:rPr lang="en-US" dirty="0"/>
              <a:t>By treating a human as a means to an end, you are neglecting their inherent value and reducing them to an instrument (like car keys).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886A-8F8A-374F-B178-7ADF951A81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2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11B24-B355-D94A-8C85-9CDF3579ED3D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49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F88A-784C-6147-8276-5DF92B5B2044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4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3171D-1BF6-534C-98EC-61B1652125F3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9810E-BA73-9845-910C-B9E1FC6B3C16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0A0EB-D641-B64B-ABE8-D4CF0230E978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8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95E1-20DE-954B-ACF8-E984B2221FB9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5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7F1F-D440-F643-B39A-9EF1883E4297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6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72E45-452C-9D4D-8C4C-887D9CBCBB27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8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2C260-8359-8E4F-8C60-9E7355B435EB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8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99E9-9D09-3F49-9FD0-2D92BFA11159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1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165-A82D-AF4C-BC5A-F173F723266F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1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A035A-76CB-9546-8EF5-30EBE0171DF6}" type="datetime1">
              <a:rPr lang="en-US" smtClean="0"/>
              <a:t>2/14/21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9E1B99-AB68-9244-9807-455B86788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72409" y="6356350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5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265" y="755872"/>
            <a:ext cx="7808976" cy="165576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CS 4873: Computing, Society &amp; Professionalism</a:t>
            </a:r>
            <a:br>
              <a:rPr lang="en-US" dirty="0"/>
            </a:br>
            <a:br>
              <a:rPr lang="en-US" sz="2000" dirty="0"/>
            </a:br>
            <a:r>
              <a:rPr lang="en-US" sz="2000" dirty="0"/>
              <a:t>Blair MacIntyre | Professor | School of Interactive Computing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7264" y="3221221"/>
            <a:ext cx="7599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>
                    <a:lumMod val="75000"/>
                  </a:schemeClr>
                </a:solidFill>
                <a:latin typeface="Corbel"/>
                <a:cs typeface="Corbel"/>
              </a:rPr>
              <a:t>Week 4: Deontology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C4331C-6BF2-C54B-BCB5-545D663B75E2}"/>
              </a:ext>
            </a:extLst>
          </p:cNvPr>
          <p:cNvSpPr/>
          <p:nvPr/>
        </p:nvSpPr>
        <p:spPr>
          <a:xfrm>
            <a:off x="437265" y="4790881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" dirty="0">
                <a:solidFill>
                  <a:schemeClr val="accent4">
                    <a:lumMod val="75000"/>
                  </a:schemeClr>
                </a:solidFill>
                <a:latin typeface="Corbel"/>
                <a:cs typeface="Corbel"/>
              </a:rPr>
              <a:t>February 8, 2021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73F40-249E-524B-B32F-9CC00DB8C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dirty="0"/>
              <a:t>Copyright 2021 Blair MacIntyre ((CC BY-NC-SA 4.0))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2E8D1A-6810-9045-B813-6D41A907ECB0}"/>
              </a:ext>
            </a:extLst>
          </p:cNvPr>
          <p:cNvSpPr/>
          <p:nvPr/>
        </p:nvSpPr>
        <p:spPr>
          <a:xfrm>
            <a:off x="437265" y="5867400"/>
            <a:ext cx="7241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pc="-5" dirty="0">
                <a:solidFill>
                  <a:schemeClr val="accent4">
                    <a:lumMod val="75000"/>
                  </a:schemeClr>
                </a:solidFill>
                <a:latin typeface="Corbel"/>
                <a:cs typeface="Corbel"/>
              </a:rPr>
              <a:t>Slides adapted from </a:t>
            </a:r>
            <a:r>
              <a:rPr lang="en-US" i="1" spc="-5" dirty="0" err="1">
                <a:solidFill>
                  <a:schemeClr val="accent4">
                    <a:lumMod val="75000"/>
                  </a:schemeClr>
                </a:solidFill>
                <a:latin typeface="Corbel"/>
                <a:cs typeface="Corbel"/>
              </a:rPr>
              <a:t>Sauvik</a:t>
            </a:r>
            <a:r>
              <a:rPr lang="en-US" i="1" spc="-5" dirty="0">
                <a:solidFill>
                  <a:schemeClr val="accent4">
                    <a:lumMod val="75000"/>
                  </a:schemeClr>
                </a:solidFill>
                <a:latin typeface="Corbel"/>
                <a:cs typeface="Corbel"/>
              </a:rPr>
              <a:t> Das, </a:t>
            </a:r>
            <a:r>
              <a:rPr lang="en-US" i="1" spc="-5" dirty="0" err="1">
                <a:solidFill>
                  <a:schemeClr val="accent4">
                    <a:lumMod val="75000"/>
                  </a:schemeClr>
                </a:solidFill>
                <a:latin typeface="Corbel"/>
                <a:cs typeface="Corbel"/>
              </a:rPr>
              <a:t>Munmun</a:t>
            </a:r>
            <a:r>
              <a:rPr lang="en-US" i="1" spc="-5" dirty="0">
                <a:solidFill>
                  <a:schemeClr val="accent4">
                    <a:lumMod val="75000"/>
                  </a:schemeClr>
                </a:solidFill>
                <a:latin typeface="Corbel"/>
                <a:cs typeface="Corbel"/>
              </a:rPr>
              <a:t> de Choudhury, and Amy </a:t>
            </a:r>
            <a:r>
              <a:rPr lang="en-US" i="1" spc="-5" dirty="0" err="1">
                <a:solidFill>
                  <a:schemeClr val="accent4">
                    <a:lumMod val="75000"/>
                  </a:schemeClr>
                </a:solidFill>
                <a:latin typeface="Corbel"/>
                <a:cs typeface="Corbel"/>
              </a:rPr>
              <a:t>Bruckman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91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3B0092-E529-5D47-8705-857C3B1B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Categorical Imperative: Formulation 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6BD89-D74D-7844-A5A3-34A4CB4E5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Act only from moral rules that you can at the same time will to be universal moral laws.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layman’s terms: If it’s okay for you now, it should be okay for everyone at anytime.</a:t>
            </a:r>
          </a:p>
          <a:p>
            <a:pPr lvl="1"/>
            <a:r>
              <a:rPr lang="en-US" dirty="0"/>
              <a:t>Remember: Kant’s argument is </a:t>
            </a:r>
            <a:r>
              <a:rPr lang="en-US" b="1" dirty="0"/>
              <a:t>not based </a:t>
            </a:r>
            <a:br>
              <a:rPr lang="en-US" b="1" dirty="0"/>
            </a:br>
            <a:r>
              <a:rPr lang="en-US" b="1" dirty="0"/>
              <a:t>on consequences</a:t>
            </a:r>
            <a:r>
              <a:rPr lang="en-US" dirty="0"/>
              <a:t>. He argues that breaking </a:t>
            </a:r>
            <a:br>
              <a:rPr lang="en-US" dirty="0"/>
            </a:br>
            <a:r>
              <a:rPr lang="en-US" dirty="0"/>
              <a:t>the categorical imperative is illogical / </a:t>
            </a:r>
            <a:br>
              <a:rPr lang="en-US" dirty="0"/>
            </a:br>
            <a:r>
              <a:rPr lang="en-US" dirty="0"/>
              <a:t>against reason.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96A48E-EE87-DB41-AD7F-967564A5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9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B7A5-85B6-F545-83CA-BEC3016AC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Case Study: Lying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C394B-A6C3-7249-86F5-58DA1878E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the first formulation of the categorical imperative, how can we show that lying is wrong?</a:t>
            </a:r>
          </a:p>
          <a:p>
            <a:endParaRPr lang="en-US" dirty="0"/>
          </a:p>
          <a:p>
            <a:r>
              <a:rPr lang="en-US" dirty="0"/>
              <a:t>If I can lie in this situation (e.g., to tell my partner their bad haircut looks good), everyone should be able lie in every situation</a:t>
            </a:r>
          </a:p>
          <a:p>
            <a:r>
              <a:rPr lang="en-US" dirty="0"/>
              <a:t>If everyone lied all the time, no one would believe anything anyone said.</a:t>
            </a:r>
          </a:p>
          <a:p>
            <a:r>
              <a:rPr lang="en-US" dirty="0"/>
              <a:t>In this world, a lie would cease to have </a:t>
            </a:r>
            <a:br>
              <a:rPr lang="en-US" dirty="0"/>
            </a:br>
            <a:r>
              <a:rPr lang="en-US" dirty="0"/>
              <a:t>meaning because everything would be a </a:t>
            </a:r>
            <a:br>
              <a:rPr lang="en-US" dirty="0"/>
            </a:br>
            <a:r>
              <a:rPr lang="en-US" dirty="0"/>
              <a:t>lie so there would be no “truth”</a:t>
            </a:r>
          </a:p>
          <a:p>
            <a:r>
              <a:rPr lang="en-US" dirty="0"/>
              <a:t>Logical contradiction -&gt; immoral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C1C9A8-314E-944B-B10F-9AAD51F2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86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557CB-BAC6-4D4B-8CF9-7324717A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Categorical Imperative: Formulation Two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F34F5-D62B-4E48-BC9C-D13DF660B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 so that you always treat both yourself and other people as ends in themselves and never only as a means to an end.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layman’s terms, perhaps: Do unto others as you would have them do unto you?</a:t>
            </a:r>
          </a:p>
          <a:p>
            <a:pPr lvl="1"/>
            <a:r>
              <a:rPr lang="en-US" dirty="0"/>
              <a:t>Human beings have inherent value because we can “rise above our instincts”</a:t>
            </a:r>
          </a:p>
          <a:p>
            <a:pPr lvl="1"/>
            <a:r>
              <a:rPr lang="en-US" dirty="0"/>
              <a:t>Objects have instrumental value (e.g., car keys)</a:t>
            </a:r>
          </a:p>
          <a:p>
            <a:pPr lvl="1"/>
            <a:r>
              <a:rPr lang="en-US" dirty="0"/>
              <a:t>By treating a human as a means to an end, </a:t>
            </a:r>
            <a:br>
              <a:rPr lang="en-US" dirty="0"/>
            </a:br>
            <a:r>
              <a:rPr lang="en-US" dirty="0"/>
              <a:t>you are neglecting their inherent value </a:t>
            </a:r>
            <a:br>
              <a:rPr lang="en-US" dirty="0"/>
            </a:br>
            <a:r>
              <a:rPr lang="en-US" dirty="0"/>
              <a:t>and treating them like an instrument.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8504468-7DA4-FF41-ADC4-CF8A0B86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8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B7A5-85B6-F545-83CA-BEC3016AC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Case Study: Plagiarism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C394B-A6C3-7249-86F5-58DA1878E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Using the second formulation of the categorical imperative, show that plagiarism is immoral.</a:t>
            </a:r>
          </a:p>
          <a:p>
            <a:endParaRPr lang="en-US" dirty="0"/>
          </a:p>
          <a:p>
            <a:r>
              <a:rPr lang="en-US" dirty="0"/>
              <a:t>By plagiarizing, you are using your professors and TAs as “grading machines”—instruments whose only purpose is to give you a passing grade</a:t>
            </a:r>
          </a:p>
          <a:p>
            <a:r>
              <a:rPr lang="en-US" dirty="0"/>
              <a:t>You are neglecting their inherent value as humans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A88F341C-5122-B04F-BAFB-C66DBDE4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6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70397-20FA-5749-BB2A-BEDE0F6A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The two formulations are thought to be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EC58-02CB-1E4B-954E-4034F2A7E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Show that lying is immoral, according to Kant, using the second formulation</a:t>
            </a:r>
          </a:p>
          <a:p>
            <a:r>
              <a:rPr lang="en-US" dirty="0"/>
              <a:t>Show that plagiarism is immoral, according to Kant, using the first formulation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9D343B0-763B-A045-84BA-C22EF94B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3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DCA6-646B-154E-92A9-4F77735F3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To sum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8BD0-ED3B-9F42-8AB0-F7C9F8C9D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Humans may not be treated as having merely instrumental value</a:t>
            </a:r>
          </a:p>
          <a:p>
            <a:pPr lvl="1"/>
            <a:r>
              <a:rPr lang="en-US" dirty="0"/>
              <a:t>While using animals for human ends is perfectly appropriate</a:t>
            </a:r>
          </a:p>
          <a:p>
            <a:pPr lvl="1"/>
            <a:r>
              <a:rPr lang="en-US" dirty="0"/>
              <a:t>Using humans as a (mere) means to an end is immoral</a:t>
            </a:r>
          </a:p>
          <a:p>
            <a:pPr lvl="1"/>
            <a:r>
              <a:rPr lang="en-US" dirty="0"/>
              <a:t>This is the essence of immorality</a:t>
            </a:r>
          </a:p>
          <a:p>
            <a:pPr lvl="1"/>
            <a:r>
              <a:rPr lang="en-US" dirty="0"/>
              <a:t>The essence of </a:t>
            </a:r>
            <a:r>
              <a:rPr lang="en-US" dirty="0" err="1"/>
              <a:t>moralilty</a:t>
            </a:r>
            <a:r>
              <a:rPr lang="en-US" dirty="0"/>
              <a:t> is treating people as ends in themselves and never a means to an end</a:t>
            </a:r>
          </a:p>
          <a:p>
            <a:pPr lvl="1"/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38843E3-AEFA-144F-9020-96D9FCF5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3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317"/>
            <a:ext cx="9274127" cy="6178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solidFill>
            <a:srgbClr val="FFFFFF">
              <a:alpha val="80000"/>
            </a:srgbClr>
          </a:solidFill>
        </p:spPr>
        <p:txBody>
          <a:bodyPr/>
          <a:lstStyle/>
          <a:p>
            <a:r>
              <a:rPr lang="en-US" dirty="0"/>
              <a:t>Class Discussion: The Stop Sign as a Kantian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390611" cy="2547592"/>
          </a:xfrm>
          <a:solidFill>
            <a:srgbClr val="FFFFFF">
              <a:alpha val="80000"/>
            </a:srgbClr>
          </a:solidFill>
        </p:spPr>
        <p:txBody>
          <a:bodyPr>
            <a:noAutofit/>
          </a:bodyPr>
          <a:lstStyle/>
          <a:p>
            <a:r>
              <a:rPr lang="en-US" dirty="0"/>
              <a:t>You are driving out in the desert. You can see in all  directions for miles. No one else is around. You see a stop sign. Do you stop? Why or why not?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9175827-95DE-DE46-A1E5-74DAB987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16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1C6E-553B-E14E-96FC-C4070AC1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Kantianism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5945-A390-1944-AD93-856CC8580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Rational</a:t>
            </a:r>
          </a:p>
          <a:p>
            <a:r>
              <a:rPr lang="en-US" dirty="0"/>
              <a:t>Universal</a:t>
            </a:r>
          </a:p>
          <a:p>
            <a:pPr lvl="1"/>
            <a:r>
              <a:rPr lang="en-US" dirty="0"/>
              <a:t>Not dependent on the particulars of a given situation</a:t>
            </a:r>
          </a:p>
          <a:p>
            <a:pPr lvl="1"/>
            <a:r>
              <a:rPr lang="en-US" dirty="0"/>
              <a:t>All people are treated equal</a:t>
            </a:r>
          </a:p>
          <a:p>
            <a:r>
              <a:rPr lang="en-US" dirty="0"/>
              <a:t>Appeals to our innate sense of “duty”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309725-2897-9248-877F-29F07102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9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47A4-8108-274B-B1EC-835C8C45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Case study: Stealing food to feed starving children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89847-CA88-AB43-917C-7767C3DD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You are an able-bodied adult but have little money. You come across impoverished, starving children. There’s a grocery store nearby, but you can’t afford to buy any extra food.</a:t>
            </a:r>
          </a:p>
          <a:p>
            <a:endParaRPr lang="en-US" dirty="0"/>
          </a:p>
          <a:p>
            <a:r>
              <a:rPr lang="en-US" dirty="0"/>
              <a:t>According to Kantianism, is it right to </a:t>
            </a:r>
            <a:br>
              <a:rPr lang="en-US" dirty="0"/>
            </a:br>
            <a:r>
              <a:rPr lang="en-US" dirty="0"/>
              <a:t>steal food to feed starving children?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3533A5A-7F67-8C4F-BA51-7A19C64E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53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1C6E-553B-E14E-96FC-C4070AC1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Kantianism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5945-A390-1944-AD93-856CC8580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It’s rarely the case that a single rule characterizes an action</a:t>
            </a:r>
          </a:p>
          <a:p>
            <a:pPr lvl="1"/>
            <a:r>
              <a:rPr lang="en-US" dirty="0"/>
              <a:t>There's no way to resolve conflict among rules</a:t>
            </a:r>
          </a:p>
          <a:p>
            <a:pPr lvl="2"/>
            <a:r>
              <a:rPr lang="en-US" dirty="0"/>
              <a:t>e.g., stealing vs lying vs helping others in need</a:t>
            </a:r>
          </a:p>
          <a:p>
            <a:r>
              <a:rPr lang="en-US" dirty="0"/>
              <a:t>Allows for no exceptions </a:t>
            </a:r>
          </a:p>
          <a:p>
            <a:pPr lvl="1"/>
            <a:r>
              <a:rPr lang="en-US" dirty="0"/>
              <a:t>Lies that save social face (e.g., the bad haircut)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13C50C3-B97B-BA4A-A572-696E596FB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5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3B0092-E529-5D47-8705-857C3B1B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Deontology (Kantianism)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6BD89-D74D-7844-A5A3-34A4CB4E5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857625" cy="4351338"/>
          </a:xfrm>
        </p:spPr>
        <p:txBody>
          <a:bodyPr>
            <a:normAutofit/>
          </a:bodyPr>
          <a:lstStyle/>
          <a:p>
            <a:r>
              <a:rPr lang="en-US" dirty="0"/>
              <a:t>Dictionary definition: “the theory or study of moral obligation”</a:t>
            </a:r>
          </a:p>
          <a:p>
            <a:pPr lvl="1"/>
            <a:r>
              <a:rPr lang="en-US" dirty="0"/>
              <a:t>Normative ethical position that judges the morality of an action based on rules</a:t>
            </a:r>
          </a:p>
          <a:p>
            <a:pPr lvl="1"/>
            <a:r>
              <a:rPr lang="en-US" dirty="0"/>
              <a:t>From Greek root “</a:t>
            </a:r>
            <a:r>
              <a:rPr lang="en-US" dirty="0" err="1"/>
              <a:t>deont</a:t>
            </a:r>
            <a:r>
              <a:rPr lang="en-US" dirty="0"/>
              <a:t>” -&gt; That which is binding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94A7B-EAB4-DB4E-921A-4A3869E4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7" y="1825625"/>
            <a:ext cx="3857625" cy="2893219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749322D-E713-F948-8498-6908631C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56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7735-59A9-724C-9FDA-6DCD4EC1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Perfect vs imperfect duties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E844F-F649-8449-BF5A-581D6B6FE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help resolve conflicts between some rules, Kant made a distinction between “perfect” and “imperfect” duties.</a:t>
            </a:r>
          </a:p>
          <a:p>
            <a:endParaRPr lang="en-US" dirty="0"/>
          </a:p>
          <a:p>
            <a:r>
              <a:rPr lang="en-US" dirty="0"/>
              <a:t>Perfect duties must be followed always.</a:t>
            </a:r>
          </a:p>
          <a:p>
            <a:pPr lvl="1"/>
            <a:r>
              <a:rPr lang="en-US" dirty="0"/>
              <a:t>“Thou shall nots,” (e.g., no stealing, no lying)</a:t>
            </a:r>
          </a:p>
          <a:p>
            <a:pPr lvl="1"/>
            <a:r>
              <a:rPr lang="en-US" dirty="0"/>
              <a:t>No exceptions</a:t>
            </a:r>
          </a:p>
          <a:p>
            <a:endParaRPr lang="en-US" dirty="0"/>
          </a:p>
          <a:p>
            <a:r>
              <a:rPr lang="en-US" dirty="0"/>
              <a:t>Imperfect duties must be followed unless </a:t>
            </a:r>
            <a:br>
              <a:rPr lang="en-US" dirty="0"/>
            </a:br>
            <a:r>
              <a:rPr lang="en-US" dirty="0"/>
              <a:t>they conflict with perfect duties.</a:t>
            </a:r>
          </a:p>
          <a:p>
            <a:pPr lvl="1"/>
            <a:r>
              <a:rPr lang="en-US" dirty="0"/>
              <a:t>Helping others</a:t>
            </a:r>
          </a:p>
          <a:p>
            <a:pPr lvl="1"/>
            <a:r>
              <a:rPr lang="en-US" dirty="0"/>
              <a:t>Cultivating your skills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63FEDEB-4C11-6445-B44F-EA4AF4CA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166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0ADA8-35D1-A14D-9A90-4FB1D3D5B9DE}"/>
              </a:ext>
            </a:extLst>
          </p:cNvPr>
          <p:cNvSpPr/>
          <p:nvPr/>
        </p:nvSpPr>
        <p:spPr>
          <a:xfrm>
            <a:off x="1665011" y="2840378"/>
            <a:ext cx="4578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NewBaskervilleStd"/>
              </a:rPr>
              <a:t>Many of Kant’s contemporaries thought that his insistence on absolute rules was strange 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0B96B-B9B5-2E40-A011-B71F54BE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8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D23935-ED79-2A49-8EFF-E3E591CF0E89}"/>
              </a:ext>
            </a:extLst>
          </p:cNvPr>
          <p:cNvSpPr/>
          <p:nvPr/>
        </p:nvSpPr>
        <p:spPr>
          <a:xfrm>
            <a:off x="397565" y="447263"/>
            <a:ext cx="6351105" cy="5605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NewBaskervilleStd"/>
              </a:rPr>
              <a:t>Imagine that someone is fleeing from a murderer and tells you that he is going home to hide. Then the murderer comes by and asks you where the man is.</a:t>
            </a:r>
          </a:p>
          <a:p>
            <a:endParaRPr lang="en-US" sz="2400" dirty="0">
              <a:latin typeface="NewBaskervilleStd"/>
            </a:endParaRPr>
          </a:p>
          <a:p>
            <a:r>
              <a:rPr lang="en-US" sz="2400" dirty="0">
                <a:latin typeface="NewBaskervilleStd"/>
              </a:rPr>
              <a:t>You believe that, if you tell the truth, you will be aiding in a murder. Furthermore, the killer is already headed the right way, so if you simply remain silent, the worst result is likely.</a:t>
            </a:r>
          </a:p>
          <a:p>
            <a:endParaRPr lang="en-US" sz="2400" dirty="0">
              <a:latin typeface="NewBaskervilleStd"/>
            </a:endParaRPr>
          </a:p>
          <a:p>
            <a:r>
              <a:rPr lang="en-US" sz="2400" dirty="0">
                <a:latin typeface="NewBaskervilleStd"/>
              </a:rPr>
              <a:t>What should you do? Let’s call this the Case of the Inquiring Murderer. Under these circumstances, most of us think, you should lie. After all, which is more important: telling the truth or saving someone’s life? 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BE5010-39C1-B943-8D65-205A9C62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2409" y="6492874"/>
            <a:ext cx="3399181" cy="228602"/>
          </a:xfrm>
        </p:spPr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9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767D29-7A99-724D-93B4-66D97767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Kant’s response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24F25-44D1-A047-86B6-476F50921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686545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Cannot predict what will happen as a result of one’s actions. Morality must be based on reason and not speculation.</a:t>
            </a:r>
          </a:p>
          <a:p>
            <a:endParaRPr lang="en-US" sz="2000" dirty="0"/>
          </a:p>
          <a:p>
            <a:r>
              <a:rPr lang="en-US" sz="2000" dirty="0"/>
              <a:t>A bit iffy—we often live our lives based on a few extremely likely speculations: e.g.,</a:t>
            </a:r>
          </a:p>
          <a:p>
            <a:pPr lvl="1"/>
            <a:r>
              <a:rPr lang="en-US" sz="1800" dirty="0"/>
              <a:t>The sun will rise</a:t>
            </a:r>
          </a:p>
          <a:p>
            <a:endParaRPr lang="en-US" sz="2000" dirty="0"/>
          </a:p>
          <a:p>
            <a:r>
              <a:rPr lang="en-US" sz="2000" dirty="0"/>
              <a:t>One possible fix: allow exceptions to a moral rule if anyone else can also make that exception.</a:t>
            </a:r>
          </a:p>
          <a:p>
            <a:pPr lvl="1"/>
            <a:r>
              <a:rPr lang="en-US" sz="1800" dirty="0"/>
              <a:t>I can lie to the Inquiring Murderer if I would be okay with everyone else lying to the Inquiring Murderer in the same circumstance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7768BB11-7A73-1141-944C-A0CF7DAF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5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219D-B5C5-CC46-8894-E2B11B95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/>
              <a:t>Contrasting with Utilitarianism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410CDE-635D-7D45-8A5C-2A1AD1226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85" t="7127" r="131" b="2280"/>
          <a:stretch/>
        </p:blipFill>
        <p:spPr>
          <a:xfrm>
            <a:off x="692012" y="2226366"/>
            <a:ext cx="7759976" cy="3647662"/>
          </a:xfr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DE6A70DC-9A55-9944-B7EA-F39A55486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1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3B0092-E529-5D47-8705-857C3B1B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Deontology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6BD89-D74D-7844-A5A3-34A4CB4E5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Morality is based on reason</a:t>
            </a:r>
          </a:p>
          <a:p>
            <a:pPr lvl="1"/>
            <a:r>
              <a:rPr lang="en-US" dirty="0"/>
              <a:t>An act is right </a:t>
            </a:r>
            <a:r>
              <a:rPr lang="en-US" b="1" i="1" dirty="0" err="1"/>
              <a:t>iff</a:t>
            </a:r>
            <a:r>
              <a:rPr lang="en-US" dirty="0"/>
              <a:t> it conforms to the relevant moral obligation; and it is wrong </a:t>
            </a:r>
            <a:r>
              <a:rPr lang="en-US" b="1" i="1" dirty="0" err="1"/>
              <a:t>iff</a:t>
            </a:r>
            <a:r>
              <a:rPr lang="en-US" dirty="0"/>
              <a:t> it violates the relevant moral obligation.</a:t>
            </a:r>
          </a:p>
          <a:p>
            <a:endParaRPr lang="en-US" dirty="0"/>
          </a:p>
          <a:p>
            <a:r>
              <a:rPr lang="en-US" dirty="0"/>
              <a:t>Unlike utilitarianism: the consequences of an action are irrelevant to moral evaluation</a:t>
            </a:r>
          </a:p>
          <a:p>
            <a:endParaRPr lang="en-US" dirty="0"/>
          </a:p>
          <a:p>
            <a:r>
              <a:rPr lang="en-US" dirty="0"/>
              <a:t>The value of an action lies in motive – </a:t>
            </a:r>
            <a:br>
              <a:rPr lang="en-US" dirty="0"/>
            </a:br>
            <a:r>
              <a:rPr lang="en-US" dirty="0"/>
              <a:t>especially motives of obligation</a:t>
            </a:r>
          </a:p>
          <a:p>
            <a:pPr lvl="1"/>
            <a:r>
              <a:rPr lang="en-US" dirty="0"/>
              <a:t>You’re not on the hook for sending your </a:t>
            </a:r>
            <a:br>
              <a:rPr lang="en-US" dirty="0"/>
            </a:br>
            <a:r>
              <a:rPr lang="en-US" dirty="0"/>
              <a:t>allergic aunt flowers in the hospital!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2BAF93D-04A6-0647-A06C-A5787956D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56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CEE00-49BA-3743-AD4F-97186E584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2" r="12111" b="2"/>
          <a:stretch/>
        </p:blipFill>
        <p:spPr>
          <a:xfrm>
            <a:off x="3963786" y="1741003"/>
            <a:ext cx="5193466" cy="51435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3B0092-E529-5D47-8705-857C3B1B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Kantianism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6BD89-D74D-7844-A5A3-34A4CB4E5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20" y="2399648"/>
            <a:ext cx="4026479" cy="39740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Based on the writing of philosopher Immanuel Kant (1724 – 1804)</a:t>
            </a:r>
          </a:p>
          <a:p>
            <a:pPr lvl="1"/>
            <a:r>
              <a:rPr lang="en-US" dirty="0"/>
              <a:t>People should be guided by universal moral laws. Must be based on reason.</a:t>
            </a:r>
          </a:p>
          <a:p>
            <a:pPr lvl="1"/>
            <a:endParaRPr lang="en-US" dirty="0"/>
          </a:p>
          <a:p>
            <a:r>
              <a:rPr lang="en-US" dirty="0"/>
              <a:t>The only thing that is good without qualification is good will.</a:t>
            </a:r>
          </a:p>
          <a:p>
            <a:pPr lvl="1"/>
            <a:r>
              <a:rPr lang="en-US" dirty="0"/>
              <a:t>Morality derived from this starting premise.</a:t>
            </a:r>
          </a:p>
          <a:p>
            <a:pPr lvl="1"/>
            <a:endParaRPr lang="en-US" dirty="0"/>
          </a:p>
          <a:p>
            <a:r>
              <a:rPr lang="en-US" dirty="0"/>
              <a:t>A person has good will only if the motive of his or her action is based on moral obligation, derived from universally valid norms.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DDCCF02-BB90-DD44-AA74-35792A15F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5520" y="6610637"/>
            <a:ext cx="3399181" cy="228602"/>
          </a:xfrm>
        </p:spPr>
        <p:txBody>
          <a:bodyPr/>
          <a:lstStyle/>
          <a:p>
            <a:r>
              <a:rPr lang="en-US" dirty="0"/>
              <a:t>Copyright 2021 Blair MacIntyre ((CC BY-NC-SA 4.0))</a:t>
            </a:r>
          </a:p>
        </p:txBody>
      </p:sp>
    </p:spTree>
    <p:extLst>
      <p:ext uri="{BB962C8B-B14F-4D97-AF65-F5344CB8AC3E}">
        <p14:creationId xmlns:p14="http://schemas.microsoft.com/office/powerpoint/2010/main" val="203587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47482-57AA-B54C-8E95-0C9A19BC1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Duty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F717-CE82-D644-B9AC-510504CCD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All persons must act not only in accordance with, but for the sake of, obligation</a:t>
            </a:r>
          </a:p>
          <a:p>
            <a:pPr lvl="1"/>
            <a:r>
              <a:rPr lang="en-US" dirty="0"/>
              <a:t>A person’s motive for acting must rest in a recognition that what he or she intends is demanded by an obligation</a:t>
            </a:r>
          </a:p>
          <a:p>
            <a:r>
              <a:rPr lang="en-US" dirty="0"/>
              <a:t>Assumption that people are rational </a:t>
            </a:r>
            <a:br>
              <a:rPr lang="en-US" dirty="0"/>
            </a:br>
            <a:r>
              <a:rPr lang="en-US" dirty="0"/>
              <a:t>and are dutiful</a:t>
            </a:r>
          </a:p>
          <a:p>
            <a:pPr lvl="1"/>
            <a:r>
              <a:rPr lang="en-US" dirty="0"/>
              <a:t>A dutiful person feels compelled to </a:t>
            </a:r>
            <a:br>
              <a:rPr lang="en-US" dirty="0"/>
            </a:br>
            <a:r>
              <a:rPr lang="en-US" dirty="0"/>
              <a:t>act in a certain way due to respect for </a:t>
            </a:r>
            <a:br>
              <a:rPr lang="en-US" dirty="0"/>
            </a:br>
            <a:r>
              <a:rPr lang="en-US" dirty="0"/>
              <a:t>a universal moral rule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3844B02-3E36-1142-A905-2A028B2A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2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3B0092-E529-5D47-8705-857C3B1B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/>
              <a:t>Kantian imperatives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6BD89-D74D-7844-A5A3-34A4CB4E5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66872" cy="4351338"/>
          </a:xfrm>
        </p:spPr>
        <p:txBody>
          <a:bodyPr anchor="ctr">
            <a:normAutofit/>
          </a:bodyPr>
          <a:lstStyle/>
          <a:p>
            <a:r>
              <a:rPr lang="en-US" dirty="0"/>
              <a:t>An imperative is a way that reason commands the will</a:t>
            </a:r>
          </a:p>
          <a:p>
            <a:endParaRPr lang="en-US" dirty="0"/>
          </a:p>
          <a:p>
            <a:r>
              <a:rPr lang="en-US" dirty="0"/>
              <a:t>Two types of imperatives:</a:t>
            </a:r>
          </a:p>
          <a:p>
            <a:pPr lvl="1"/>
            <a:r>
              <a:rPr lang="en-US" dirty="0"/>
              <a:t>Hypothetical</a:t>
            </a:r>
          </a:p>
          <a:p>
            <a:pPr lvl="2"/>
            <a:r>
              <a:rPr lang="en-US" dirty="0"/>
              <a:t>If I want to obtain e, then I must obtain means m</a:t>
            </a:r>
          </a:p>
          <a:p>
            <a:pPr lvl="1"/>
            <a:r>
              <a:rPr lang="en-US" dirty="0"/>
              <a:t>Categorical</a:t>
            </a:r>
          </a:p>
          <a:p>
            <a:pPr lvl="2"/>
            <a:r>
              <a:rPr lang="en-US" dirty="0"/>
              <a:t>An imperative that has no exceptions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C8A5194-ED21-9545-B548-132138D2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9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3B0092-E529-5D47-8705-857C3B1B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5"/>
            <a:ext cx="8144289" cy="1325563"/>
          </a:xfrm>
        </p:spPr>
        <p:txBody>
          <a:bodyPr/>
          <a:lstStyle/>
          <a:p>
            <a:r>
              <a:rPr lang="en-US" dirty="0"/>
              <a:t>Kantian perspective on imperatives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6BD89-D74D-7844-A5A3-34A4CB4E5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Kant believed that hypothetical imperatives could not persuade moral action because they are based too heavily on subjective considerations.</a:t>
            </a:r>
          </a:p>
          <a:p>
            <a:pPr lvl="1"/>
            <a:r>
              <a:rPr lang="en-US" dirty="0"/>
              <a:t>Part of the reason why he was dissatisfied with utilitarianism / consequentialism.</a:t>
            </a:r>
          </a:p>
          <a:p>
            <a:pPr lvl="1"/>
            <a:r>
              <a:rPr lang="en-US" dirty="0"/>
              <a:t>They tell us which means to best achieve our ends, but do not tell us which ends we should choose.</a:t>
            </a:r>
          </a:p>
          <a:p>
            <a:pPr lvl="1"/>
            <a:endParaRPr lang="en-US" dirty="0"/>
          </a:p>
          <a:p>
            <a:r>
              <a:rPr lang="en-US" dirty="0"/>
              <a:t>Difference between “right” (moral obligations) and “good” (positive consequences for actions)</a:t>
            </a:r>
          </a:p>
          <a:p>
            <a:pPr lvl="1"/>
            <a:r>
              <a:rPr lang="en-US" dirty="0"/>
              <a:t>”Good” is irrelevant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38216D2-42FF-CE4E-B1EA-7235A227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64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8F73-AD31-3244-9C22-75A275C2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The Categorical Imperative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FBA33-F2F9-2D44-A0FF-CDDA61D68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Categorical Imperative in Kantianism is moral law that every moral agent recognizes whenever accepting an act as morally obligatory. “The supreme moral law”</a:t>
            </a:r>
          </a:p>
          <a:p>
            <a:endParaRPr lang="en-US" dirty="0"/>
          </a:p>
          <a:p>
            <a:r>
              <a:rPr lang="en-US" dirty="0"/>
              <a:t>Morality must be based on the categorical imperative: you are commanded by it, cannot opt out, or claim that it does not apply to you.</a:t>
            </a:r>
          </a:p>
          <a:p>
            <a:endParaRPr lang="en-US" dirty="0"/>
          </a:p>
          <a:p>
            <a:r>
              <a:rPr lang="en-US" dirty="0"/>
              <a:t>Something becomes a universal moral law when:</a:t>
            </a:r>
          </a:p>
          <a:p>
            <a:pPr lvl="1"/>
            <a:r>
              <a:rPr lang="en-US" dirty="0"/>
              <a:t>It requires unconditional conformity by all rational beings, regardless of circumstances</a:t>
            </a:r>
          </a:p>
          <a:p>
            <a:pPr lvl="1"/>
            <a:r>
              <a:rPr lang="en-US" dirty="0"/>
              <a:t>Is unconditional and applicable at all times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1BA1A43-7923-A74E-99A2-9877C574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3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05D1-96C0-064E-823E-DF4B0821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/>
          <a:lstStyle/>
          <a:p>
            <a:r>
              <a:rPr lang="en-US" dirty="0"/>
              <a:t>Two formulations of the Categorical Imperative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DA7CE79-B1F8-7A4F-9DA0-79AFD59E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0B3BC34-E974-AA44-990C-1A43182C0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2021 Blair MacIntyre ((CC BY-NC-SA 4.0))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946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1295</TotalTime>
  <Words>1985</Words>
  <Application>Microsoft Macintosh PowerPoint</Application>
  <PresentationFormat>On-screen Show (4:3)</PresentationFormat>
  <Paragraphs>198</Paragraphs>
  <Slides>24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Corbel</vt:lpstr>
      <vt:lpstr>NewBaskervilleStd</vt:lpstr>
      <vt:lpstr>Office Theme</vt:lpstr>
      <vt:lpstr>CS 4873: Computing, Society &amp; Professionalism  Blair MacIntyre | Professor | School of Interactive Computing</vt:lpstr>
      <vt:lpstr>Deontology (Kantianism)</vt:lpstr>
      <vt:lpstr>Deontology</vt:lpstr>
      <vt:lpstr>Kantianism</vt:lpstr>
      <vt:lpstr>Duty</vt:lpstr>
      <vt:lpstr>Kantian imperatives</vt:lpstr>
      <vt:lpstr>Kantian perspective on imperatives</vt:lpstr>
      <vt:lpstr>The Categorical Imperative</vt:lpstr>
      <vt:lpstr>Two formulations of the Categorical Imperative </vt:lpstr>
      <vt:lpstr>Categorical Imperative: Formulation One</vt:lpstr>
      <vt:lpstr>Case Study: Lying</vt:lpstr>
      <vt:lpstr>Categorical Imperative: Formulation Two</vt:lpstr>
      <vt:lpstr>Case Study: Plagiarism</vt:lpstr>
      <vt:lpstr>The two formulations are thought to be equivalent</vt:lpstr>
      <vt:lpstr>To sum up…</vt:lpstr>
      <vt:lpstr>Class Discussion: The Stop Sign as a Kantian</vt:lpstr>
      <vt:lpstr>Kantianism advantages</vt:lpstr>
      <vt:lpstr>Case study: Stealing food to feed starving children</vt:lpstr>
      <vt:lpstr>Kantianism disadvantages</vt:lpstr>
      <vt:lpstr>Perfect vs imperfect duties</vt:lpstr>
      <vt:lpstr>PowerPoint Presentation</vt:lpstr>
      <vt:lpstr>PowerPoint Presentation</vt:lpstr>
      <vt:lpstr>Kant’s response</vt:lpstr>
      <vt:lpstr>Contrasting with Utilitarianism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Deontology</dc:title>
  <dc:creator>Sauvik Das</dc:creator>
  <cp:lastModifiedBy>Blair MacIntyre</cp:lastModifiedBy>
  <cp:revision>14</cp:revision>
  <dcterms:created xsi:type="dcterms:W3CDTF">2020-08-27T15:02:36Z</dcterms:created>
  <dcterms:modified xsi:type="dcterms:W3CDTF">2021-02-14T22:07:54Z</dcterms:modified>
</cp:coreProperties>
</file>